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72" r:id="rId4"/>
    <p:sldId id="273" r:id="rId5"/>
    <p:sldId id="258" r:id="rId6"/>
    <p:sldId id="266" r:id="rId7"/>
    <p:sldId id="267" r:id="rId8"/>
    <p:sldId id="268" r:id="rId9"/>
    <p:sldId id="269" r:id="rId10"/>
    <p:sldId id="264" r:id="rId11"/>
    <p:sldId id="270" r:id="rId12"/>
    <p:sldId id="261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26298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.wikipedia.org/wiki/Alfabetyzm" TargetMode="Externa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.wikipedia.org/w/index.php?title=Lifelong_learning&amp;action=edit&amp;redlink=1" TargetMode="Externa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u="sng" dirty="0" smtClean="0"/>
              <a:t>Moduł III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Rozwój kompetencji matematyczno-przyrodniczych na III etapie edukacyjnym</a:t>
            </a:r>
            <a:endParaRPr lang="pl-PL" dirty="0" smtClean="0"/>
          </a:p>
          <a:p>
            <a:r>
              <a:rPr lang="pl-PL" b="1" dirty="0" smtClean="0"/>
              <a:t>III.2. Znaczenie i rozwój kompetencji matematyczno – przyrodniczych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900829" y="1149219"/>
            <a:ext cx="10698271" cy="4351338"/>
          </a:xfrm>
        </p:spPr>
        <p:txBody>
          <a:bodyPr/>
          <a:lstStyle/>
          <a:p>
            <a:r>
              <a:rPr lang="pl-PL" b="1" dirty="0" smtClean="0"/>
              <a:t>Wyniki badania PISA 2015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10 miejsce w Unii Europejskiej w rozumowaniu w naukach przyrodniczych, 4 w czytaniu i interpretacji, 6 w matematyce. Polscy uczniowie osiągnęli wyniki powyżej średniej OECD we wszystkich trzech obszarach objętych badaniem: rozumowania w naukach przyrodniczych, czytania i interpretacji, umiejętności matematycznych. Jednak ich wyniki są niższe niż podczas poprzedniej edycji badania w 2012 r. Po raz pierwszy uczniowie rozwiązywali zadania na komputerach, nie „na papierze”.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363255" y="1149219"/>
            <a:ext cx="11235845" cy="435133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Zadania w badaniu PISA mają w przeważającej większości kontekst rzeczywisty, w takim ujęciu, że jest bardzo duże prawdopodobieństwo zaobserwowania analogicznego problemu w życiu codziennym. 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16690" y="964504"/>
            <a:ext cx="8279705" cy="474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9496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535709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Badanie PISA</a:t>
            </a:r>
          </a:p>
          <a:p>
            <a:pPr algn="ctr"/>
            <a:r>
              <a:rPr lang="pl-PL" sz="1200" dirty="0" smtClean="0"/>
              <a:t>https://pl.wikipedia.org/wiki/PISA_(badanie)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2222105"/>
            <a:ext cx="10649607" cy="3276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800" dirty="0" smtClean="0"/>
              <a:t>PISA bada umiejętności i wiedzę ważną z perspektywy wyzwań, przed jakimi 15-latkowie staną w swym dorosłym życiu. Punktem wyjścia jest pojęcie „</a:t>
            </a:r>
            <a:r>
              <a:rPr lang="pl-PL" sz="2800" dirty="0" err="1" smtClean="0">
                <a:hlinkClick r:id="rId5" tooltip="Alfabetyzm"/>
              </a:rPr>
              <a:t>alfabetyzmu</a:t>
            </a:r>
            <a:r>
              <a:rPr lang="pl-PL" sz="2800" dirty="0" smtClean="0"/>
              <a:t>” (</a:t>
            </a:r>
            <a:r>
              <a:rPr lang="pl-PL" sz="2800" i="1" dirty="0" err="1" smtClean="0"/>
              <a:t>literacy</a:t>
            </a:r>
            <a:r>
              <a:rPr lang="pl-PL" sz="2800" dirty="0" smtClean="0"/>
              <a:t>) odnoszące się do „zdolności stosowania wiedzy i umiejętności, analizowania, argumentowania i efektywnego komunikowania w procesie stawiania, rozwiązywania i interpretowania problemów w różnych sytuacjach”.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535709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Badanie PISA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2222105"/>
            <a:ext cx="10649607" cy="3276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800" dirty="0" smtClean="0"/>
              <a:t>Narzędzia badawcze ukierunkowane są na zbadanie umiejętności praktycznego kojarzenia i wykorzystania wiedzy i umiejętności z różnych dziedzin. Założeniu temu towarzyszy odwołanie do idei „</a:t>
            </a:r>
            <a:r>
              <a:rPr lang="pl-PL" sz="2800" dirty="0" smtClean="0">
                <a:hlinkClick r:id="rId5" tooltip="Lifelong learning (strona nie istnieje)"/>
              </a:rPr>
              <a:t>kształcenia ustawicznego</a:t>
            </a:r>
            <a:r>
              <a:rPr lang="pl-PL" sz="2800" dirty="0" smtClean="0"/>
              <a:t>” – motywacji i postaw sprzyjających samodzielności w zdobywaniu dalszej wiedzy. Stąd treść zadań jest w możliwie dużym stopniu osadzona w codziennych sytuacjach życiowych.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535709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Badanie PISA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2222105"/>
            <a:ext cx="10649607" cy="3276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800" dirty="0" smtClean="0"/>
              <a:t>W badaniu PISA wyróżniono trzy podstawowe dziedziny: czytanie i interpretacja (ang. </a:t>
            </a:r>
            <a:r>
              <a:rPr lang="pl-PL" sz="2800" i="1" dirty="0" err="1" smtClean="0"/>
              <a:t>reading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literacy</a:t>
            </a:r>
            <a:r>
              <a:rPr lang="pl-PL" sz="2800" dirty="0" smtClean="0"/>
              <a:t>), matematyka (</a:t>
            </a:r>
            <a:r>
              <a:rPr lang="pl-PL" sz="2800" i="1" dirty="0" err="1" smtClean="0"/>
              <a:t>mathematical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literacy</a:t>
            </a:r>
            <a:r>
              <a:rPr lang="pl-PL" sz="2800" dirty="0" smtClean="0"/>
              <a:t>) i rozumowanie w naukach przyrodniczych (</a:t>
            </a:r>
            <a:r>
              <a:rPr lang="pl-PL" sz="2800" i="1" dirty="0" smtClean="0"/>
              <a:t>scientific </a:t>
            </a:r>
            <a:r>
              <a:rPr lang="pl-PL" sz="2800" i="1" dirty="0" err="1" smtClean="0"/>
              <a:t>literacy</a:t>
            </a:r>
            <a:r>
              <a:rPr lang="pl-PL" sz="2800" dirty="0" smtClean="0"/>
              <a:t>). Badanie realizowane jest regularnie co trzy lata, począwszy od 2000 r. W każdym z kolejnych badań szczególny nacisk jest położony na zbadanie jednej dziedziny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535709"/>
          </a:xfrm>
        </p:spPr>
        <p:txBody>
          <a:bodyPr>
            <a:noAutofit/>
          </a:bodyPr>
          <a:lstStyle/>
          <a:p>
            <a:r>
              <a:rPr lang="pl-PL" dirty="0" smtClean="0"/>
              <a:t>Badanie PISA w obszarze matematyki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2222105"/>
            <a:ext cx="10649607" cy="3276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800" dirty="0" smtClean="0"/>
              <a:t>Poszukuje odpowiedzi na pytanie w jakim stopniu piętnastoletni uczniowie są w stanie uaktywnić swoją wiedzę i umiejętności matematyczne, przede wszystkim w kontekście sytuacji praktycznej związanej z koniecznością rozwiązywania autentycznych problemów życia. 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761177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Treści matematyczne w badaniu PISA</a:t>
            </a:r>
            <a:br>
              <a:rPr lang="pl-PL" dirty="0" smtClean="0"/>
            </a:br>
            <a:r>
              <a:rPr lang="pl-PL" dirty="0" smtClean="0"/>
              <a:t>wymiar I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2222105"/>
            <a:ext cx="10649607" cy="3276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 smtClean="0"/>
              <a:t>przestrzeń i kształt (sytuacje geometryczne i związki przestrzenne)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zmiana i związki (zależności funkcyjne i relacje reprezentowane w różny sposób)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ilość (obliczenia z uwzględnieniem obliczeń przybliżonych, jednostek…)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niepewność (zjawiska probabilistyczne i statystyka)</a:t>
            </a:r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535709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Umiejętności matematyczne</a:t>
            </a:r>
            <a:br>
              <a:rPr lang="pl-PL" dirty="0" smtClean="0"/>
            </a:br>
            <a:r>
              <a:rPr lang="pl-PL" dirty="0" smtClean="0"/>
              <a:t>wymiar II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2222105"/>
            <a:ext cx="10649607" cy="3276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 smtClean="0"/>
              <a:t>Odtwarzanie (operują znanymi obiektami i algorytmami typowymi dla ucznia)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Powiązania (zwykle dłuższe zadania wymagające zastosowania różnych algorytmów i odnoszące się do różnych pojęć)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Rozumowanie (modelowanie  i uogólnianie, zazwyczaj wymagane jest uzasadnienie odpowiedzi lub wyjaśnienie)</a:t>
            </a:r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535709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Sytuacja lub kontekst postawionego problemu</a:t>
            </a:r>
            <a:br>
              <a:rPr lang="pl-PL" dirty="0" smtClean="0"/>
            </a:br>
            <a:r>
              <a:rPr lang="pl-PL" dirty="0" smtClean="0"/>
              <a:t>wymiar III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2222105"/>
            <a:ext cx="10649607" cy="3276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 smtClean="0"/>
              <a:t>Osobiste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Edukacyjne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Zawodowe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Publiczne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Naukowe</a:t>
            </a:r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535709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Poziomy umiejętności matematycznych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753645"/>
            <a:ext cx="10649607" cy="4008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pl-PL" sz="2800" b="1" dirty="0" smtClean="0"/>
              <a:t>Poziom 1</a:t>
            </a:r>
            <a:r>
              <a:rPr lang="pl-PL" sz="2800" dirty="0" smtClean="0"/>
              <a:t>: rozwiązanie typowego zadania, w którym dane są bezpośrednio podane, a czynności ucznia wynikają bezpośrednio z treści zadania.</a:t>
            </a:r>
          </a:p>
          <a:p>
            <a:r>
              <a:rPr lang="pl-PL" sz="2800" b="1" dirty="0" smtClean="0"/>
              <a:t>Poziom 2</a:t>
            </a:r>
            <a:r>
              <a:rPr lang="pl-PL" sz="2800" dirty="0" smtClean="0"/>
              <a:t>: rozwiązanie wymaga prostego kojarzenia przy wykorzystaniu informacji z pojedynczego źródła.</a:t>
            </a:r>
          </a:p>
          <a:p>
            <a:r>
              <a:rPr lang="pl-PL" sz="2800" b="1" dirty="0" smtClean="0"/>
              <a:t>Poziom 3</a:t>
            </a:r>
            <a:r>
              <a:rPr lang="pl-PL" sz="2800" dirty="0" smtClean="0"/>
              <a:t>: rozwiązanie wymaga zastosowania prostej strategii lub jasno opisanego algorytmu przy wykorzystaniu informacji z kilku źródeł</a:t>
            </a:r>
          </a:p>
          <a:p>
            <a:r>
              <a:rPr lang="pl-PL" sz="2800" b="1" dirty="0" smtClean="0"/>
              <a:t>Poziom 4</a:t>
            </a:r>
            <a:r>
              <a:rPr lang="pl-PL" sz="2800" dirty="0" smtClean="0"/>
              <a:t>:rozwiązanie związane z modelami sytuacji realnych, przy konieczności stosowania ograniczeń i założeń</a:t>
            </a:r>
          </a:p>
          <a:p>
            <a:r>
              <a:rPr lang="pl-PL" sz="2800" b="1" dirty="0" smtClean="0"/>
              <a:t>Poziom 5</a:t>
            </a:r>
            <a:r>
              <a:rPr lang="pl-PL" sz="2800" dirty="0" smtClean="0"/>
              <a:t>: rozwiązanie wymaga modelowania złożonych sytuacji, przy konieczności precyzyjnego określenia założeń i ograniczeń; uczeń używa reprezentacji symbolicznych, w tym funkcyjnych, interpretuje wyniki.</a:t>
            </a:r>
          </a:p>
          <a:p>
            <a:r>
              <a:rPr lang="pl-PL" sz="2800" b="1" dirty="0" smtClean="0"/>
              <a:t>Poziom 6</a:t>
            </a:r>
            <a:r>
              <a:rPr lang="pl-PL" sz="2800" dirty="0" smtClean="0"/>
              <a:t>: rozwiązanie wymaga zaawansowanego rozumowania i wnioskowania; uczeń precyzyjnie uzasadnia tok rozumowania.</a:t>
            </a:r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432</Words>
  <Application>Microsoft Office PowerPoint</Application>
  <PresentationFormat>Niestandardowy</PresentationFormat>
  <Paragraphs>60</Paragraphs>
  <Slides>12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16</cp:revision>
  <dcterms:created xsi:type="dcterms:W3CDTF">2018-12-02T13:14:09Z</dcterms:created>
  <dcterms:modified xsi:type="dcterms:W3CDTF">2018-12-23T16:04:34Z</dcterms:modified>
</cp:coreProperties>
</file>